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9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A9B10C7-F07F-646A-E9D0-AD75B00A06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C7AFC8D-1332-F0A5-661D-98616763DA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9F2F-B56B-4948-9256-1B41EDE74C1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AC6238-00EB-B728-0C14-AE7371C098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DD006B0-D763-8B57-4C6D-36164A8374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66728-3035-4960-9EFD-C6116339BE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09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gif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02F6A-E609-4CFC-A001-6D29E7A85325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0E1C2-5933-4FB3-AE7A-7DC8C896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2334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2DEB7-0EF6-3DDA-2C3C-587793BC43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</p:spTree>
    <p:extLst>
      <p:ext uri="{BB962C8B-B14F-4D97-AF65-F5344CB8AC3E}">
        <p14:creationId xmlns:p14="http://schemas.microsoft.com/office/powerpoint/2010/main" val="305921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8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E9BC-90C2-488D-BB4E-FC381F92FEF9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33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00300-6A20-4FEE-A002-CDB8D1B6E26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8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0797-87AE-4FFC-98AA-3EE16DCA0172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27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86AF9-46E7-4EC1-827F-DCE4CF9E9C5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6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AFA33-CF24-43C0-99DE-4B12085C65E3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77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876D-AA0E-4086-B286-3F48E24FCCFF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8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41BF2-D727-4F02-93CC-D091AE3D262B}" type="datetime1">
              <a:rPr lang="ru-RU" smtClean="0"/>
              <a:t>05.05.2023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03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7951C-3502-4E50-9B8C-57BAD5933656}" type="datetime1">
              <a:rPr lang="ru-RU" smtClean="0"/>
              <a:t>05.05.2023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7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09527-C1B3-4E15-815C-B5C7DDDDD0B3}" type="datetime1">
              <a:rPr lang="ru-RU" smtClean="0"/>
              <a:t>05.05.2023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33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F5F85-B617-4A8B-8AFA-7C8A85053288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743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8FD61-D63C-4FF9-ADEF-11A58F172FCE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630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4BF99-E4A7-4313-B884-7E354D03EA45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13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8.png"/><Relationship Id="rId4" Type="http://schemas.microsoft.com/office/2007/relationships/hdphoto" Target="../media/hdphoto1.wdp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gif"/><Relationship Id="rId4" Type="http://schemas.openxmlformats.org/officeDocument/2006/relationships/image" Target="../media/image19.png"/><Relationship Id="rId9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03B82DA-4C2B-0AE1-F82F-076BC2996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462" y="2470956"/>
            <a:ext cx="9144000" cy="2387600"/>
          </a:xfrm>
        </p:spPr>
        <p:txBody>
          <a:bodyPr>
            <a:normAutofit fontScale="90000"/>
          </a:bodyPr>
          <a:lstStyle/>
          <a:p>
            <a:pPr algn="r">
              <a:lnSpc>
                <a:spcPct val="100000"/>
              </a:lnSpc>
            </a:pPr>
            <a:r>
              <a:rPr lang="ru-RU" sz="3600" spc="-1" dirty="0">
                <a:ea typeface="Times New Roman"/>
              </a:rPr>
              <a:t>Курсовой проект по дисциплине «Разработка программных модулей»</a:t>
            </a:r>
            <a:br>
              <a:rPr lang="ru-RU" sz="3600" spc="-1" dirty="0">
                <a:ea typeface="Times New Roman"/>
              </a:rPr>
            </a:br>
            <a:br>
              <a:rPr lang="ru-RU" sz="3600" spc="-1" dirty="0">
                <a:ea typeface="Times New Roman"/>
              </a:rPr>
            </a:br>
            <a:r>
              <a:rPr lang="ru-RU" sz="3600" spc="-1" dirty="0">
                <a:ea typeface="Times New Roman"/>
              </a:rPr>
              <a:t>Тема: «Разработка и программная реализация модели персонажа игры»</a:t>
            </a:r>
            <a:br>
              <a:rPr lang="ru-RU" spc="-1" dirty="0"/>
            </a:br>
            <a:endParaRPr lang="en-US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EF57EE3-DBB7-D48B-FF63-98E46A659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783" y="4858556"/>
            <a:ext cx="3998064" cy="1999444"/>
          </a:xfrm>
        </p:spPr>
        <p:txBody>
          <a:bodyPr>
            <a:normAutofit/>
          </a:bodyPr>
          <a:lstStyle/>
          <a:p>
            <a:pPr algn="l"/>
            <a:r>
              <a:rPr lang="ru-RU" sz="2000" spc="-1" dirty="0">
                <a:ea typeface="Times New Roman"/>
                <a:cs typeface="+mj-cs"/>
              </a:rPr>
              <a:t>Выполнил: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Студент группы ИСп20-1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Коржилов Михаил Владимирович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E069A1-7C61-5A9D-4A6B-3CD405E43B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37AFAC5-A3FB-886A-D578-BE2E231C0CF8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Технологий и Строительства.</a:t>
            </a:r>
            <a:endParaRPr lang="en-US" sz="1100" spc="-1" dirty="0"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5144B97-E672-9D35-B0F2-4D733EAF2E69}"/>
              </a:ext>
            </a:extLst>
          </p:cNvPr>
          <p:cNvSpPr txBox="1">
            <a:spLocks/>
          </p:cNvSpPr>
          <p:nvPr/>
        </p:nvSpPr>
        <p:spPr>
          <a:xfrm>
            <a:off x="7252447" y="4844928"/>
            <a:ext cx="4939553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spc="-1" dirty="0">
                <a:ea typeface="Times New Roman"/>
                <a:cs typeface="+mj-cs"/>
              </a:rPr>
              <a:t>Руководитель: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Большакова-Стрекалова Анна Викторовна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9FF2EF-54AE-9231-DCE4-7CF209F732EC}"/>
              </a:ext>
            </a:extLst>
          </p:cNvPr>
          <p:cNvSpPr txBox="1">
            <a:spLocks/>
          </p:cNvSpPr>
          <p:nvPr/>
        </p:nvSpPr>
        <p:spPr>
          <a:xfrm>
            <a:off x="3048000" y="235756"/>
            <a:ext cx="8141970" cy="9415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spc="-1" dirty="0">
                <a:ea typeface="Times New Roman"/>
              </a:rPr>
              <a:t>МИНИСТЕРСТВО ОБРАЗОВАНИЯ КАЛИНИНГРАДСКОЙ ОБЛАСТИ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382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D7ED89-E07B-7424-A204-FDDE2841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10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7B4B07B-DCD6-4C42-8415-35C22AD0A9B2}"/>
              </a:ext>
            </a:extLst>
          </p:cNvPr>
          <p:cNvSpPr txBox="1">
            <a:spLocks/>
          </p:cNvSpPr>
          <p:nvPr/>
        </p:nvSpPr>
        <p:spPr>
          <a:xfrm>
            <a:off x="1009650" y="0"/>
            <a:ext cx="101727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2.3</a:t>
            </a:r>
            <a:r>
              <a:rPr lang="en-US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	Разработка логики работы приложения. Схема взаимодействия компонентов проекта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CEEA646-DEC9-6410-D9B2-B916C98A2243}"/>
              </a:ext>
            </a:extLst>
          </p:cNvPr>
          <p:cNvGrpSpPr/>
          <p:nvPr/>
        </p:nvGrpSpPr>
        <p:grpSpPr>
          <a:xfrm>
            <a:off x="6940777" y="1838108"/>
            <a:ext cx="4650398" cy="3015958"/>
            <a:chOff x="7143977" y="1982889"/>
            <a:chExt cx="4650398" cy="301595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093F89F0-390F-89B7-F531-D250DF99A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3978" y="1982889"/>
              <a:ext cx="4650397" cy="26158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A2175-FDB6-4DF5-9529-0CC8227A6068}"/>
                </a:ext>
              </a:extLst>
            </p:cNvPr>
            <p:cNvSpPr txBox="1"/>
            <p:nvPr/>
          </p:nvSpPr>
          <p:spPr>
            <a:xfrm>
              <a:off x="7143977" y="4598737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Взаимодействие классов</a:t>
              </a:r>
              <a:endParaRPr lang="ru-RU" sz="2000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75F0D35D-3583-E038-631F-0CD537B4742B}"/>
              </a:ext>
            </a:extLst>
          </p:cNvPr>
          <p:cNvGrpSpPr/>
          <p:nvPr/>
        </p:nvGrpSpPr>
        <p:grpSpPr>
          <a:xfrm>
            <a:off x="520038" y="1537379"/>
            <a:ext cx="6010101" cy="3783242"/>
            <a:chOff x="3281710" y="2244263"/>
            <a:chExt cx="6010101" cy="3783242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22EF9480-F09C-7333-F81A-E490680B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81710" y="2244263"/>
              <a:ext cx="6010101" cy="33806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2961A6-49CD-580A-B2A0-45182F6BEF32}"/>
                </a:ext>
              </a:extLst>
            </p:cNvPr>
            <p:cNvSpPr txBox="1"/>
            <p:nvPr/>
          </p:nvSpPr>
          <p:spPr>
            <a:xfrm>
              <a:off x="3960204" y="5627395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Скроллинг</a:t>
              </a:r>
              <a:endParaRPr lang="ru-RU" sz="2000" dirty="0"/>
            </a:p>
          </p:txBody>
        </p: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F17143F-BE8A-1D4F-7316-DAFE855FD154}"/>
                </a:ext>
              </a:extLst>
            </p:cNvPr>
            <p:cNvCxnSpPr>
              <a:cxnSpLocks/>
            </p:cNvCxnSpPr>
            <p:nvPr/>
          </p:nvCxnSpPr>
          <p:spPr>
            <a:xfrm>
              <a:off x="5904436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469C2D03-F138-3317-86A2-05F3CE20262B}"/>
                </a:ext>
              </a:extLst>
            </p:cNvPr>
            <p:cNvCxnSpPr>
              <a:cxnSpLocks/>
            </p:cNvCxnSpPr>
            <p:nvPr/>
          </p:nvCxnSpPr>
          <p:spPr>
            <a:xfrm>
              <a:off x="6755910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671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8413EC-066C-6441-9F1E-B25EBFBF3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A7B397C-1F96-565B-B245-5969920E1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88" y="2239818"/>
            <a:ext cx="3149602" cy="23783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7567851-ABF0-4BB3-A88A-42CA0F1E0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373" y="185652"/>
            <a:ext cx="2759363" cy="1721746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492C81-3733-4067-A8C3-B38B4D344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618" y="6356350"/>
            <a:ext cx="427182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11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30D13FB-56D7-FBC5-7BD6-E2BF4890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 Тестирование и установка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46C864-E293-F325-FBAF-A99FF55CE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54" y="3598719"/>
            <a:ext cx="3699164" cy="369916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6A1C6E-A5BE-1399-F97D-17DCAFB6F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810" y="2927485"/>
            <a:ext cx="2759363" cy="172174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E7BE7F-4126-D1FE-F917-93FDDC69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49" y="4390737"/>
            <a:ext cx="3227247" cy="252066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D3C3B0-6789-48DB-CB8D-56C2418E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37" y="2040643"/>
            <a:ext cx="4389581" cy="369916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4ADBA10-4664-EC50-B64A-EF724C523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145" y="-98601"/>
            <a:ext cx="2759363" cy="172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0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358E785-AA96-80AF-CE09-1476A653B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624EED6-6E4C-DFC9-EB7E-A54C6B2F85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340E624-DB4E-20CC-5EDF-A162263F1F29}"/>
              </a:ext>
            </a:extLst>
          </p:cNvPr>
          <p:cNvGrpSpPr/>
          <p:nvPr/>
        </p:nvGrpSpPr>
        <p:grpSpPr>
          <a:xfrm>
            <a:off x="3318133" y="1159787"/>
            <a:ext cx="2785018" cy="1858113"/>
            <a:chOff x="6787161" y="3076576"/>
            <a:chExt cx="5120494" cy="3416299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910C8E0D-F327-D669-DB14-956A040C3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81276" y="3267074"/>
              <a:ext cx="3115735" cy="1752601"/>
            </a:xfrm>
            <a:prstGeom prst="rect">
              <a:avLst/>
            </a:prstGeom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D16BFAE-F91B-A531-44BE-4307D0CC08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32" b="98063" l="727" r="99031">
                          <a14:foregroundMark x1="5735" y1="7627" x2="5735" y2="7627"/>
                          <a14:foregroundMark x1="13570" y1="4479" x2="26010" y2="5206"/>
                          <a14:foregroundMark x1="26010" y1="5206" x2="41034" y2="3995"/>
                          <a14:foregroundMark x1="41034" y1="3995" x2="65267" y2="4722"/>
                          <a14:foregroundMark x1="10097" y1="58596" x2="30291" y2="58232"/>
                          <a14:foregroundMark x1="30291" y1="58232" x2="42407" y2="59080"/>
                          <a14:foregroundMark x1="42407" y1="59080" x2="57189" y2="57869"/>
                          <a14:foregroundMark x1="57189" y1="57869" x2="64701" y2="58111"/>
                          <a14:foregroundMark x1="36672" y1="61259" x2="34814" y2="75182"/>
                          <a14:foregroundMark x1="34814" y1="75182" x2="19144" y2="74818"/>
                          <a14:foregroundMark x1="7754" y1="82930" x2="68982" y2="95763"/>
                          <a14:foregroundMark x1="68982" y1="95763" x2="68901" y2="95642"/>
                          <a14:foregroundMark x1="66721" y1="84504" x2="7512" y2="95642"/>
                          <a14:foregroundMark x1="33845" y1="74213" x2="52989" y2="75303"/>
                          <a14:foregroundMark x1="5412" y1="28208" x2="5977" y2="58475"/>
                          <a14:foregroundMark x1="5977" y1="58475" x2="8320" y2="59080"/>
                          <a14:foregroundMark x1="27706" y1="60048" x2="18255" y2="60654"/>
                          <a14:foregroundMark x1="18255" y1="60654" x2="31826" y2="60654"/>
                          <a14:foregroundMark x1="31826" y1="60654" x2="36107" y2="60654"/>
                          <a14:foregroundMark x1="8885" y1="87288" x2="57431" y2="95157"/>
                          <a14:foregroundMark x1="57431" y1="95157" x2="67851" y2="94552"/>
                          <a14:foregroundMark x1="67851" y1="94552" x2="22132" y2="83777"/>
                          <a14:foregroundMark x1="22132" y1="83777" x2="10905" y2="86683"/>
                          <a14:foregroundMark x1="10905" y1="86683" x2="40468" y2="97700"/>
                          <a14:foregroundMark x1="40468" y1="97700" x2="62116" y2="96610"/>
                          <a14:foregroundMark x1="62116" y1="96610" x2="70921" y2="97458"/>
                          <a14:foregroundMark x1="56139" y1="82930" x2="66155" y2="82567"/>
                          <a14:foregroundMark x1="66155" y1="82567" x2="72294" y2="95884"/>
                          <a14:foregroundMark x1="72294" y1="95884" x2="67044" y2="84019"/>
                          <a14:foregroundMark x1="67044" y1="84019" x2="68901" y2="91646"/>
                          <a14:foregroundMark x1="67609" y1="84988" x2="72536" y2="94189"/>
                          <a14:foregroundMark x1="67286" y1="83656" x2="68336" y2="85593"/>
                          <a14:foregroundMark x1="69709" y1="89225" x2="68013" y2="85230"/>
                          <a14:foregroundMark x1="34006" y1="98547" x2="60743" y2="97821"/>
                          <a14:foregroundMark x1="60743" y1="97821" x2="63651" y2="97942"/>
                          <a14:foregroundMark x1="3312" y1="92131" x2="7270" y2="98184"/>
                          <a14:foregroundMark x1="1535" y1="94189" x2="7027" y2="83051"/>
                          <a14:foregroundMark x1="7512" y1="97458" x2="727" y2="96489"/>
                          <a14:foregroundMark x1="67286" y1="8232" x2="68498" y2="20460"/>
                          <a14:foregroundMark x1="68094" y1="32082" x2="66478" y2="47458"/>
                          <a14:foregroundMark x1="66478" y1="47458" x2="67609" y2="55085"/>
                          <a14:foregroundMark x1="85864" y1="10896" x2="88530" y2="76755"/>
                          <a14:foregroundMark x1="76575" y1="14407" x2="75606" y2="68765"/>
                          <a14:foregroundMark x1="93296" y1="14649" x2="95961" y2="76150"/>
                          <a14:foregroundMark x1="77544" y1="52300" x2="80533" y2="34625"/>
                          <a14:foregroundMark x1="80533" y1="34625" x2="78595" y2="17918"/>
                          <a14:foregroundMark x1="78595" y1="17918" x2="95315" y2="18402"/>
                          <a14:foregroundMark x1="95315" y1="18402" x2="98708" y2="15981"/>
                          <a14:foregroundMark x1="98950" y1="13438" x2="73263" y2="40678"/>
                          <a14:foregroundMark x1="73263" y1="40678" x2="69628" y2="56901"/>
                          <a14:foregroundMark x1="69628" y1="56901" x2="72698" y2="75061"/>
                          <a14:foregroundMark x1="72698" y1="75061" x2="73506" y2="74818"/>
                          <a14:foregroundMark x1="86268" y1="65860" x2="96365" y2="45884"/>
                          <a14:foregroundMark x1="96365" y1="45884" x2="91922" y2="67676"/>
                          <a14:foregroundMark x1="91922" y1="67676" x2="82633" y2="77240"/>
                          <a14:foregroundMark x1="82633" y1="77240" x2="90953" y2="80630"/>
                          <a14:foregroundMark x1="80614" y1="77966" x2="88530" y2="57990"/>
                          <a14:foregroundMark x1="88530" y1="57990" x2="89499" y2="57022"/>
                          <a14:foregroundMark x1="86349" y1="51453" x2="86349" y2="57748"/>
                          <a14:foregroundMark x1="82553" y1="56416" x2="83845" y2="57869"/>
                          <a14:foregroundMark x1="82068" y1="12228" x2="91761" y2="11743"/>
                          <a14:foregroundMark x1="91761" y1="11743" x2="92811" y2="12107"/>
                          <a14:foregroundMark x1="77787" y1="11138" x2="78837" y2="17554"/>
                          <a14:foregroundMark x1="78675" y1="10654" x2="77787" y2="14044"/>
                          <a14:foregroundMark x1="78271" y1="10048" x2="78514" y2="11743"/>
                          <a14:foregroundMark x1="98465" y1="17433" x2="99031" y2="37046"/>
                          <a14:foregroundMark x1="98546" y1="33414" x2="98304" y2="80630"/>
                          <a14:foregroundMark x1="98627" y1="40194" x2="98627" y2="40194"/>
                          <a14:foregroundMark x1="98627" y1="42494" x2="98627" y2="42494"/>
                          <a14:foregroundMark x1="61551" y1="84988" x2="61551" y2="84988"/>
                          <a14:foregroundMark x1="56543" y1="84625" x2="56543" y2="84625"/>
                          <a14:foregroundMark x1="51858" y1="84625" x2="51535" y2="84625"/>
                          <a14:foregroundMark x1="49919" y1="84746" x2="48869" y2="84746"/>
                          <a14:foregroundMark x1="46527" y1="84746" x2="45557" y2="84746"/>
                          <a14:foregroundMark x1="45234" y1="84867" x2="44507" y2="85230"/>
                          <a14:foregroundMark x1="42811" y1="85714" x2="40872" y2="85956"/>
                          <a14:foregroundMark x1="38853" y1="86320" x2="38449" y2="86441"/>
                          <a14:foregroundMark x1="37964" y1="86441" x2="36914" y2="86199"/>
                          <a14:foregroundMark x1="34653" y1="85351" x2="34653" y2="85351"/>
                          <a14:foregroundMark x1="34249" y1="84988" x2="34249" y2="84988"/>
                          <a14:foregroundMark x1="35218" y1="84019" x2="37157" y2="84019"/>
                          <a14:foregroundMark x1="39257" y1="83777" x2="40145" y2="83777"/>
                          <a14:foregroundMark x1="42326" y1="84019" x2="43457" y2="84140"/>
                          <a14:foregroundMark x1="57593" y1="84383" x2="57593" y2="84383"/>
                          <a14:foregroundMark x1="59370" y1="84019" x2="59774" y2="84140"/>
                          <a14:foregroundMark x1="59855" y1="84140" x2="59855" y2="84140"/>
                          <a14:foregroundMark x1="54200" y1="83898" x2="54200" y2="83898"/>
                          <a14:foregroundMark x1="53231" y1="83656" x2="52746" y2="83656"/>
                          <a14:foregroundMark x1="50404" y1="82930" x2="50404" y2="82930"/>
                          <a14:foregroundMark x1="98788" y1="12107" x2="98788" y2="12107"/>
                          <a14:foregroundMark x1="14620" y1="60654" x2="14620" y2="60654"/>
                          <a14:foregroundMark x1="10824" y1="60654" x2="10824" y2="60654"/>
                          <a14:foregroundMark x1="10662" y1="60048" x2="10662" y2="60048"/>
                          <a14:foregroundMark x1="12843" y1="60533" x2="12843" y2="60533"/>
                          <a14:foregroundMark x1="40145" y1="60533" x2="40145" y2="60533"/>
                          <a14:foregroundMark x1="39742" y1="59927" x2="39742" y2="59927"/>
                          <a14:foregroundMark x1="41357" y1="60048" x2="41357" y2="60048"/>
                          <a14:foregroundMark x1="10582" y1="3874" x2="10582" y2="3874"/>
                          <a14:foregroundMark x1="4685" y1="12349" x2="4685" y2="12349"/>
                          <a14:foregroundMark x1="5331" y1="19976" x2="5331" y2="19976"/>
                          <a14:foregroundMark x1="3958" y1="26513" x2="3958" y2="26513"/>
                          <a14:foregroundMark x1="3796" y1="29298" x2="3796" y2="29298"/>
                          <a14:foregroundMark x1="3877" y1="29177" x2="4362" y2="50000"/>
                          <a14:backgroundMark x1="8320" y1="8354" x2="61228" y2="46852"/>
                          <a14:backgroundMark x1="61228" y1="46852" x2="61955" y2="50000"/>
                          <a14:backgroundMark x1="61228" y1="11259" x2="29645" y2="38257"/>
                          <a14:backgroundMark x1="29645" y1="38257" x2="13974" y2="43341"/>
                          <a14:backgroundMark x1="62116" y1="10654" x2="60743" y2="47458"/>
                          <a14:backgroundMark x1="65186" y1="7143" x2="65267" y2="15617"/>
                          <a14:backgroundMark x1="65751" y1="7385" x2="15994" y2="31477"/>
                          <a14:backgroundMark x1="15994" y1="31477" x2="11228" y2="38257"/>
                          <a14:backgroundMark x1="65751" y1="6174" x2="65751" y2="6174"/>
                          <a14:backgroundMark x1="21729" y1="13559" x2="21729" y2="13559"/>
                          <a14:backgroundMark x1="31987" y1="22639" x2="31260" y2="22881"/>
                          <a14:backgroundMark x1="23183" y1="26755" x2="22617" y2="274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7161" y="3076576"/>
              <a:ext cx="5120494" cy="341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BA2F16C-754D-7473-E116-C77F3A88EBCF}"/>
              </a:ext>
            </a:extLst>
          </p:cNvPr>
          <p:cNvGrpSpPr/>
          <p:nvPr/>
        </p:nvGrpSpPr>
        <p:grpSpPr>
          <a:xfrm>
            <a:off x="722850" y="1204261"/>
            <a:ext cx="2567575" cy="1858113"/>
            <a:chOff x="75973" y="2733675"/>
            <a:chExt cx="5422900" cy="3924467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CDD4F1D1-8781-89AF-34C5-0F263A4F7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2030" y="3429000"/>
              <a:ext cx="2282462" cy="168116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EBB86FB6-E297-40E0-6193-16D6E3EBC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4773" l="6579" r="90954">
                          <a14:foregroundMark x1="5428" y1="15909" x2="30592" y2="92045"/>
                          <a14:foregroundMark x1="30592" y1="92045" x2="81579" y2="81364"/>
                          <a14:foregroundMark x1="81579" y1="81364" x2="61349" y2="88864"/>
                          <a14:foregroundMark x1="61349" y1="88864" x2="76151" y2="94773"/>
                          <a14:foregroundMark x1="76151" y1="94773" x2="90954" y2="92727"/>
                          <a14:foregroundMark x1="6579" y1="17273" x2="6743" y2="24773"/>
                          <a14:backgroundMark x1="44243" y1="21364" x2="73191" y2="49091"/>
                          <a14:backgroundMark x1="73191" y1="49091" x2="75987" y2="37273"/>
                          <a14:backgroundMark x1="75987" y1="37273" x2="64967" y2="36136"/>
                          <a14:backgroundMark x1="64967" y1="36136" x2="54605" y2="49773"/>
                          <a14:backgroundMark x1="54605" y1="49773" x2="45888" y2="509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973" y="2733675"/>
              <a:ext cx="5422900" cy="3924467"/>
            </a:xfrm>
            <a:prstGeom prst="rect">
              <a:avLst/>
            </a:prstGeom>
          </p:spPr>
        </p:pic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A7A0696-5C91-C2CA-1024-8F9F0FEBDE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031" y="3348720"/>
            <a:ext cx="3898556" cy="28254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51F93F-DD58-CCF1-EA3B-D57DD41E593A}"/>
              </a:ext>
            </a:extLst>
          </p:cNvPr>
          <p:cNvSpPr txBox="1"/>
          <p:nvPr/>
        </p:nvSpPr>
        <p:spPr>
          <a:xfrm>
            <a:off x="838201" y="3391589"/>
            <a:ext cx="52578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kern="0" dirty="0">
                <a:effectLst/>
                <a:ea typeface="Calibri" panose="020F0502020204030204" pitchFamily="34" charset="0"/>
              </a:rPr>
              <a:t>Следует протестировать адаптивность интерфейса приложения, то есть, интерфейс приложения должен меняться в зависимости от расширения экрана. </a:t>
            </a: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Этого удалось достигнуть благодаря формуле (1) и формуле (2). Ещё (1) формула используется для скорости персонажа, так как </a:t>
            </a:r>
          </a:p>
          <a:p>
            <a:pPr algn="just"/>
            <a:endParaRPr lang="ru-RU" sz="2000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BB9A27F-84E7-C8D6-7B1A-B1F53BA7C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083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/>
              <p:nvPr/>
            </p:nvSpPr>
            <p:spPr>
              <a:xfrm>
                <a:off x="838200" y="5091451"/>
                <a:ext cx="52649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tabLst>
                    <a:tab pos="9207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/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tx1"/>
                            </a:solidFill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solidFill>
                          <a:schemeClr val="tx1"/>
                        </a:solidFill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</a:rPr>
                          <m:t>w</m:t>
                        </m:r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</a:rPr>
                      <m:t>: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</a:rPr>
                        </m:ctrlPr>
                      </m:dPr>
                      <m:e>
                        <m:r>
                          <a:rPr lang="ru-RU" i="0">
                            <a:solidFill>
                              <a:schemeClr val="tx1"/>
                            </a:solidFill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</a:rPr>
                          <m:t>sw</m:t>
                        </m:r>
                      </m:e>
                    </m:d>
                    <m:r>
                      <a:rPr lang="ru-RU" b="0" i="0" smtClean="0">
                        <a:solidFill>
                          <a:schemeClr val="tx1"/>
                        </a:solidFill>
                      </a:rPr>
                      <m:t>                 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</a:rPr>
                  <a:t>                         (1)</a:t>
                </a: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091451"/>
                <a:ext cx="5264951" cy="369332"/>
              </a:xfrm>
              <a:prstGeom prst="rect">
                <a:avLst/>
              </a:prstGeom>
              <a:blipFill>
                <a:blip r:embed="rId8"/>
                <a:stretch>
                  <a:fillRect t="-8197" r="-348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/>
              <p:nvPr/>
            </p:nvSpPr>
            <p:spPr>
              <a:xfrm>
                <a:off x="838200" y="5409936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</m:oMath>
                </a14:m>
                <a:r>
                  <a:rPr lang="ru-RU" dirty="0"/>
                  <a:t>                                         (2)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409936"/>
                <a:ext cx="5257800" cy="369332"/>
              </a:xfrm>
              <a:prstGeom prst="rect">
                <a:avLst/>
              </a:prstGeom>
              <a:blipFill>
                <a:blip r:embed="rId9"/>
                <a:stretch>
                  <a:fillRect t="-8197" r="-348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C6C0159-8D9D-E1AB-212D-E93290653F99}"/>
              </a:ext>
            </a:extLst>
          </p:cNvPr>
          <p:cNvSpPr txBox="1"/>
          <p:nvPr/>
        </p:nvSpPr>
        <p:spPr>
          <a:xfrm>
            <a:off x="6991928" y="1070824"/>
            <a:ext cx="4260762" cy="2125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hangingPunct="0">
              <a:lnSpc>
                <a:spcPct val="150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Листинг юнит теста есть в приложении. На рисунке представлен результат тестирования после запуска теста, и как видно, программа прошла тестирование успешно.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2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D83EC4-209B-56B0-545A-52921582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13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B9EF254-AFF1-6338-F60B-0BD0C84260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Установка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D1524A-3B8B-3FA0-A6AA-6901EBA2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493" y="2890983"/>
            <a:ext cx="4410391" cy="3054456"/>
          </a:xfrm>
          <a:prstGeom prst="rect">
            <a:avLst/>
          </a:prstGeom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CA761141-6DBC-0E3C-D46F-BA523E447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544" y="3218562"/>
            <a:ext cx="2211149" cy="221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F2EB3-B7F6-EA30-0E90-BC8453D0319F}"/>
              </a:ext>
            </a:extLst>
          </p:cNvPr>
          <p:cNvSpPr txBox="1"/>
          <p:nvPr/>
        </p:nvSpPr>
        <p:spPr>
          <a:xfrm>
            <a:off x="1305804" y="1428289"/>
            <a:ext cx="44946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Для начала установки приложения необходимо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java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преобразовать в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-файл. 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209CF2-1DEF-0880-25C2-076613E8CA0B}"/>
              </a:ext>
            </a:extLst>
          </p:cNvPr>
          <p:cNvSpPr txBox="1"/>
          <p:nvPr/>
        </p:nvSpPr>
        <p:spPr>
          <a:xfrm>
            <a:off x="6304375" y="1428289"/>
            <a:ext cx="44946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-файлов не везде доступен, поэтому следует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перевести в 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exe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. Для этого используем программу launch4j.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12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EF4CA3-156C-2474-CB81-1338A3845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</a:rPr>
              <a:t>14</a:t>
            </a:fld>
            <a:endParaRPr lang="ru-RU" sz="1800" dirty="0">
              <a:solidFill>
                <a:schemeClr val="tx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93D9CC-D929-B51D-7158-4C15BDFEDA2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Заключение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8D6EF242-B99D-990D-8375-117F445F4BFB}"/>
              </a:ext>
            </a:extLst>
          </p:cNvPr>
          <p:cNvSpPr txBox="1">
            <a:spLocks/>
          </p:cNvSpPr>
          <p:nvPr/>
        </p:nvSpPr>
        <p:spPr>
          <a:xfrm>
            <a:off x="988292" y="1070824"/>
            <a:ext cx="10365508" cy="4858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/>
              <a:t>Задачи: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персонаж игры.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демонстрационную игру.</a:t>
            </a:r>
            <a:endParaRPr lang="en-US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скроллинг в демонстрационной игре.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jar.</a:t>
            </a:r>
            <a:endParaRPr lang="ru-RU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exe.</a:t>
            </a:r>
          </a:p>
          <a:p>
            <a:pPr marL="0" lvl="0" indent="0" algn="just">
              <a:buNone/>
            </a:pPr>
            <a:r>
              <a:rPr lang="ru-RU" sz="2000" dirty="0"/>
              <a:t>Рекомендации: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Разработать персонажу возможность прыжка;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Сгенерировать возможность выбирать в какие стороны данный персонаж может двигаться (или </a:t>
            </a:r>
            <a:r>
              <a:rPr lang="en-US" sz="2000" dirty="0"/>
              <a:t>AD</a:t>
            </a:r>
            <a:r>
              <a:rPr lang="ru-RU" sz="2000" dirty="0"/>
              <a:t>, или </a:t>
            </a:r>
            <a:r>
              <a:rPr lang="en-US" sz="2000" dirty="0"/>
              <a:t>WASD</a:t>
            </a:r>
            <a:r>
              <a:rPr lang="ru-RU" sz="2000" dirty="0"/>
              <a:t>, или </a:t>
            </a:r>
            <a:r>
              <a:rPr lang="en-US" sz="2000" dirty="0"/>
              <a:t>WS</a:t>
            </a:r>
            <a:r>
              <a:rPr lang="ru-RU" sz="2000" dirty="0"/>
              <a:t>).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встроенный скроллинг.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возможность персонажу влиять на объекты игры.</a:t>
            </a:r>
          </a:p>
          <a:p>
            <a:pPr marL="0" indent="0" algn="just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72958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1F1885-D0FA-16BA-0E39-E32C70886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8" y="0"/>
            <a:ext cx="12223208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34738B0-DAA0-659A-AE63-E2C60D43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16"/>
          <a:stretch/>
        </p:blipFill>
        <p:spPr>
          <a:xfrm>
            <a:off x="-31208" y="4474002"/>
            <a:ext cx="12223208" cy="2383998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6E200-C33F-E588-9A65-FA5CAED70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208" y="3119797"/>
            <a:ext cx="12223208" cy="13255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7CFD6A-7C4C-66D5-EA2D-000AD5361A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90C4E5C-A11E-D46C-5590-A37FCA9D053D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</a:t>
            </a:r>
            <a:r>
              <a:rPr lang="ru-RU" sz="11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Технологий и Строительства.</a:t>
            </a:r>
            <a:endParaRPr lang="en-US" sz="1200" spc="-1" dirty="0">
              <a:solidFill>
                <a:schemeClr val="bg1"/>
              </a:solidFill>
              <a:latin typeface="Open Sans" panose="020B0606030504020204"/>
              <a:ea typeface="Times New Roman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1250C6-B629-AAC7-EF41-63332863B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4933" y="3477986"/>
            <a:ext cx="1874933" cy="2383998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31DD19-4D29-E4ED-D8F6-294D68BF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1200" y="6356350"/>
            <a:ext cx="482600" cy="3651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15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00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1667E-6 1.48148E-6 L 1.15234 1.48148E-6 " pathEditMode="relative" rAng="0" ptsTypes="AA">
                                      <p:cBhvr>
                                        <p:cTn id="11" dur="2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1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4D49D-082C-B7C8-112D-F5CF3DA6A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ru-RU" sz="2800" b="1" dirty="0">
                <a:latin typeface="+mj-lt"/>
                <a:cs typeface="Times New Roman" panose="02020603050405020304" pitchFamily="18" charset="0"/>
              </a:rPr>
              <a:t>Введение</a:t>
            </a:r>
            <a:endParaRPr lang="ru-RU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96D0F-98AA-1A58-D51B-FE887AC63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070823"/>
            <a:ext cx="10206182" cy="5237402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Данный курсовой проект посвящён разработке программного модуля персонажа игры и его программной реализации.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Актуальность проекта обусловлена возможностью внедрения модели персонажа в любую игру, с возможностью указания спрайтов и его расположения, а также возможностью его настраивать.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Целью</a:t>
            </a:r>
            <a:r>
              <a:rPr lang="ru-RU" sz="2000" dirty="0">
                <a:cs typeface="Times New Roman" panose="02020603050405020304" pitchFamily="18" charset="0"/>
              </a:rPr>
              <a:t>: создание персонажа компьютерной игры с использованием классов и возможностей Java.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Задачи</a:t>
            </a:r>
            <a:r>
              <a:rPr lang="ru-RU" sz="2000" dirty="0">
                <a:cs typeface="Times New Roman" panose="02020603050405020304" pitchFamily="18" charset="0"/>
              </a:rPr>
              <a:t>: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1)	Разработка класса персонажа игры, создание структуры классов для его программной реализации.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2)	Разработка спрайтов и картинок для использования в программной реализации персонажа игры.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3)	Тестирование реализованного персонажа, устранение возникающих неполадок</a:t>
            </a:r>
            <a:r>
              <a:rPr lang="en-US" sz="2000" dirty="0">
                <a:cs typeface="Times New Roman" panose="02020603050405020304" pitchFamily="18" charset="0"/>
              </a:rPr>
              <a:t>, </a:t>
            </a:r>
            <a:r>
              <a:rPr lang="ru-RU" sz="2000" dirty="0">
                <a:cs typeface="Times New Roman" panose="02020603050405020304" pitchFamily="18" charset="0"/>
              </a:rPr>
              <a:t>адаптация функционала персонажа к разным размерам дисплея, обеспечение совместимости с различными версиями Windows. </a:t>
            </a:r>
          </a:p>
          <a:p>
            <a:pPr marL="0" indent="0" algn="just">
              <a:buNone/>
            </a:pPr>
            <a:endParaRPr lang="ru-RU" sz="2400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728668A-F8A4-C4B9-9100-CD52401D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850" y="6308225"/>
            <a:ext cx="2743200" cy="365125"/>
          </a:xfrm>
        </p:spPr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69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F189D-AAA7-3764-6033-9812D7D6F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924A6D-160B-A04B-4806-A51EBE390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8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5BA5BF9-53A6-54FD-82D6-52FC1D9BF4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78"/>
          <a:stretch/>
        </p:blipFill>
        <p:spPr>
          <a:xfrm>
            <a:off x="0" y="5120640"/>
            <a:ext cx="8673016" cy="173736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D9E5822-9F37-F4D5-1E4C-78CD7891B5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17" r="58607"/>
          <a:stretch/>
        </p:blipFill>
        <p:spPr>
          <a:xfrm>
            <a:off x="8601941" y="4889095"/>
            <a:ext cx="3590059" cy="196890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27431EC-933E-E33B-73C3-1F59F44F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93382"/>
            <a:ext cx="12192000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 Описание предметной области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6F01FC6-C862-2307-7BF2-B502047530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302156"/>
            <a:ext cx="4686300" cy="46863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6E76E97-75DC-680B-C62F-18DE2C6F1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12" y="4889095"/>
            <a:ext cx="868418" cy="116739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37675F-E634-7740-1B27-265C444E2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446" y="5500687"/>
            <a:ext cx="365667" cy="521785"/>
          </a:xfrm>
          <a:prstGeom prst="rect">
            <a:avLst/>
          </a:prstGeom>
        </p:spPr>
      </p:pic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F6F7CA73-8E0A-59BB-7A33-3F7A700A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9476" y="6356350"/>
            <a:ext cx="31432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3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58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74826E-9A91-1868-1A60-42BB28E2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87313" lvl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1.1 Аналоги разрабатываемого приложения</a:t>
            </a:r>
            <a:endParaRPr kumimoji="0" lang="ru-RU" altLang="ru-RU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346D70B-6C0E-27F0-ED2D-08CDF3031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008" y="1330706"/>
            <a:ext cx="10277294" cy="134511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5560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Одним из аналогов и в тоже время вдохновителем программной реализации настоящего приложения являются игры «Kingdom: New Lands»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«Until we die»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большей степени рисовка и концепт 2D графики, а также для разработки программной реализации.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2D8E67-69DE-892D-AFB7-2CE78BB23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08" y="2991392"/>
            <a:ext cx="4784721" cy="253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BBF1C6-61FC-C519-F094-93668597CF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893" y="2991392"/>
            <a:ext cx="4509410" cy="25359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F8011D-2F96-884D-A902-BF14FB5E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4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2DCE7-38A2-E35E-AE94-3816127B9F9A}"/>
              </a:ext>
            </a:extLst>
          </p:cNvPr>
          <p:cNvSpPr txBox="1"/>
          <p:nvPr/>
        </p:nvSpPr>
        <p:spPr>
          <a:xfrm>
            <a:off x="2220442" y="5572490"/>
            <a:ext cx="2533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Kingdom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Lands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»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4A7943-5460-4338-5F7A-18A40A761F29}"/>
              </a:ext>
            </a:extLst>
          </p:cNvPr>
          <p:cNvSpPr txBox="1"/>
          <p:nvPr/>
        </p:nvSpPr>
        <p:spPr>
          <a:xfrm>
            <a:off x="8312685" y="5572490"/>
            <a:ext cx="1609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«Until we die»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24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C0A452-3648-132B-600C-3A31B6C1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5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9914D2-1100-35A6-3C43-E3BFAF8D807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1.2 Техническое задание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4D67725-EEE4-2681-4EAF-400081BC1051}"/>
              </a:ext>
            </a:extLst>
          </p:cNvPr>
          <p:cNvSpPr txBox="1">
            <a:spLocks/>
          </p:cNvSpPr>
          <p:nvPr/>
        </p:nvSpPr>
        <p:spPr>
          <a:xfrm>
            <a:off x="720435" y="1070824"/>
            <a:ext cx="10926619" cy="417543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	Общие сведения.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Следует разработать класс персонажа игры и его дальнейшую программную реализацию, для компьютера с операционной системой Windows. Персонаж игры должен реагировать на нажатие клавиш.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Данная игра должна быть доступной для компьютера с разным разрешением экрана.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	Требования к системе.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Вес приложения с учётом файлов ресурсов составляет 176 мегабайт. Минимальная версия Windows версии Windows 95. Приложение доступно для разных разрешений экрана. 3)	Представление программы пользователю.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должна быть доступной для многих компьютеров, где нет Java, поэтому программа должна быть в формате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Внешний вид программы должен быть реализован в пиксель арт формате.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5487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B59527-4AD1-EB58-9279-A1F44D3C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6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88D83E9-DDD5-AEB9-91C2-CE7C503849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1.3 Описание структуры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30AA985C-9BE1-1000-F208-A4D2DD531D38}"/>
              </a:ext>
            </a:extLst>
          </p:cNvPr>
          <p:cNvSpPr txBox="1">
            <a:spLocks/>
          </p:cNvSpPr>
          <p:nvPr/>
        </p:nvSpPr>
        <p:spPr>
          <a:xfrm>
            <a:off x="957353" y="967569"/>
            <a:ext cx="10277294" cy="29192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Программная реализация персонажа игры имеет структуру из 4 классов написанные на Java: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Game.java – класс программной реализации классов представленных ниже, является самой условной игрой.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ObjectGame.java – класс, который создаёт объекты и имеет возможность их анимировать.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Fon.java – класс, создающий фон.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Person.java – класс, реализующий персонаж, анимацию его движений влево и вправо, а также, во время остановки, поворота фигуры в сторону, в которую он двигался.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C8F0D2-6099-4E20-72E0-D4469D05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33" y="4793674"/>
            <a:ext cx="1194956" cy="149802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9B9462-91B3-C83F-35A3-FBFC9196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216" y="4793674"/>
            <a:ext cx="1027544" cy="149802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E73F0E-086F-B399-3977-4F094904BF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7"/>
          <a:stretch/>
        </p:blipFill>
        <p:spPr>
          <a:xfrm>
            <a:off x="4821379" y="4793674"/>
            <a:ext cx="3343563" cy="14980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641C08-8B9D-06A2-49C1-0773CCACF8E1}"/>
              </a:ext>
            </a:extLst>
          </p:cNvPr>
          <p:cNvSpPr txBox="1"/>
          <p:nvPr/>
        </p:nvSpPr>
        <p:spPr>
          <a:xfrm>
            <a:off x="1192066" y="4268994"/>
            <a:ext cx="126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Person.java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C073F8-5BE2-3432-5544-4C741BA6817D}"/>
              </a:ext>
            </a:extLst>
          </p:cNvPr>
          <p:cNvSpPr txBox="1"/>
          <p:nvPr/>
        </p:nvSpPr>
        <p:spPr>
          <a:xfrm>
            <a:off x="2656161" y="4268994"/>
            <a:ext cx="1811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ObjectGame.java 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06015C-FA55-2690-D330-65147DA02F8E}"/>
              </a:ext>
            </a:extLst>
          </p:cNvPr>
          <p:cNvSpPr txBox="1"/>
          <p:nvPr/>
        </p:nvSpPr>
        <p:spPr>
          <a:xfrm>
            <a:off x="5955882" y="4268994"/>
            <a:ext cx="987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Fon.java</a:t>
            </a:r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85BE986-1A9A-C9E7-D469-248F441D11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3706" y="4793674"/>
            <a:ext cx="2674700" cy="14980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ADB3B0A-35FE-409B-4509-971FDC182119}"/>
              </a:ext>
            </a:extLst>
          </p:cNvPr>
          <p:cNvSpPr txBox="1"/>
          <p:nvPr/>
        </p:nvSpPr>
        <p:spPr>
          <a:xfrm>
            <a:off x="9420511" y="4268994"/>
            <a:ext cx="1161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Game.java </a:t>
            </a:r>
            <a:endParaRPr lang="ru-RU" dirty="0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83198F02-56EF-29D5-A6BE-31855ADFC761}"/>
              </a:ext>
            </a:extLst>
          </p:cNvPr>
          <p:cNvCxnSpPr>
            <a:cxnSpLocks/>
          </p:cNvCxnSpPr>
          <p:nvPr/>
        </p:nvCxnSpPr>
        <p:spPr>
          <a:xfrm flipV="1">
            <a:off x="1829086" y="4015222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2E033B7-9CB8-3994-DC55-6FA94AD2208B}"/>
              </a:ext>
            </a:extLst>
          </p:cNvPr>
          <p:cNvCxnSpPr/>
          <p:nvPr/>
        </p:nvCxnSpPr>
        <p:spPr>
          <a:xfrm flipV="1">
            <a:off x="3495961" y="4029395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CB0F900-52CD-B701-1C45-F2ED3B8AB2E3}"/>
              </a:ext>
            </a:extLst>
          </p:cNvPr>
          <p:cNvCxnSpPr/>
          <p:nvPr/>
        </p:nvCxnSpPr>
        <p:spPr>
          <a:xfrm flipV="1">
            <a:off x="6427287" y="4030868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1A3A4BD-2B4A-779E-91D7-00A53167FDA4}"/>
              </a:ext>
            </a:extLst>
          </p:cNvPr>
          <p:cNvCxnSpPr>
            <a:cxnSpLocks/>
          </p:cNvCxnSpPr>
          <p:nvPr/>
        </p:nvCxnSpPr>
        <p:spPr>
          <a:xfrm>
            <a:off x="10001055" y="4019870"/>
            <a:ext cx="1" cy="2491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CC6F964-E66F-22C1-0B35-00F4A52421E5}"/>
              </a:ext>
            </a:extLst>
          </p:cNvPr>
          <p:cNvCxnSpPr>
            <a:cxnSpLocks/>
          </p:cNvCxnSpPr>
          <p:nvPr/>
        </p:nvCxnSpPr>
        <p:spPr>
          <a:xfrm>
            <a:off x="1822736" y="4018396"/>
            <a:ext cx="8178319" cy="1099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4D5471-2672-A2CC-7820-24500E35E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877F2F-F77B-F1EA-1664-B1C0206B53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67"/>
          <a:stretch/>
        </p:blipFill>
        <p:spPr>
          <a:xfrm>
            <a:off x="-1" y="2311400"/>
            <a:ext cx="12192001" cy="45466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5D0E3F-6E73-4C59-00A9-C59017F1F2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26"/>
          <a:stretch/>
        </p:blipFill>
        <p:spPr>
          <a:xfrm>
            <a:off x="8813798" y="5080000"/>
            <a:ext cx="3378202" cy="1765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3BD440-2C98-45C3-24F0-A853401F9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4546" y="6356350"/>
            <a:ext cx="34925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7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D89BAA6-DD9D-3780-883C-218C28B1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 Описание разработки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EAF5461-8B00-913F-4821-844036E9B8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5080000"/>
            <a:ext cx="8826500" cy="17653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4218126-F582-824B-C8C9-D59BC09E87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48" y="5249124"/>
            <a:ext cx="1079502" cy="128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411B8A-8DB2-C93E-F18B-CA9CFCDE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8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62437A8-CFAE-4848-A539-9BADBC00222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solidFill>
                  <a:schemeClr val="tx1"/>
                </a:solidFill>
                <a:latin typeface="+mj-lt"/>
              </a:rPr>
              <a:t>2.1	Обоснование средств разработки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F67F9479-381C-9E09-46F5-A365FBBA1269}"/>
              </a:ext>
            </a:extLst>
          </p:cNvPr>
          <p:cNvSpPr txBox="1">
            <a:spLocks/>
          </p:cNvSpPr>
          <p:nvPr/>
        </p:nvSpPr>
        <p:spPr>
          <a:xfrm>
            <a:off x="1117601" y="1070825"/>
            <a:ext cx="10132288" cy="187557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400" dirty="0"/>
              <a:t>Для создания и программной реализации персонажа игры будет использована среда разработки </a:t>
            </a:r>
            <a:r>
              <a:rPr lang="ru-RU" sz="2400" dirty="0" err="1"/>
              <a:t>IntelliJ</a:t>
            </a:r>
            <a:r>
              <a:rPr lang="ru-RU" sz="2400" dirty="0"/>
              <a:t> IDEA для языка программирования Java, а для создания спрайтов и прочих картинок будет использоваться PyxelEdit.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B1A84F9-4A17-CB50-3F67-507F4E7B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11" y="2943011"/>
            <a:ext cx="3605212" cy="193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D0F0219-7111-088F-50A2-71D8678F4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4" y="4238839"/>
            <a:ext cx="1977811" cy="197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5C825B4-6DAF-2FB3-01EB-E29391DA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79" y="2408345"/>
            <a:ext cx="38481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98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FAD65-9DE8-5A49-432F-77F673BD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9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2E80472-3723-735C-EB59-7E3A94EC3C7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374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2.2 Разработка интерфейса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B36E05-2D47-A66D-D7F9-059D0A2FE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117" y="937474"/>
            <a:ext cx="3978757" cy="2470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BBAEE8-EFD9-34CF-53F5-DD2AA9D7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14" y="3653423"/>
            <a:ext cx="4392215" cy="236349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315536E-85AE-EEC1-22F3-25A746525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714" y="937474"/>
            <a:ext cx="4392215" cy="2470621"/>
          </a:xfrm>
          <a:prstGeom prst="rect">
            <a:avLst/>
          </a:prstGeom>
        </p:spPr>
      </p:pic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DCF37CB-D596-F856-61FD-EC801502C337}"/>
              </a:ext>
            </a:extLst>
          </p:cNvPr>
          <p:cNvGrpSpPr/>
          <p:nvPr/>
        </p:nvGrpSpPr>
        <p:grpSpPr>
          <a:xfrm>
            <a:off x="6630117" y="3653423"/>
            <a:ext cx="3978757" cy="2363498"/>
            <a:chOff x="6630117" y="3653424"/>
            <a:chExt cx="3978757" cy="2363498"/>
          </a:xfrm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2E281B26-8C41-BCB2-88DE-42142C219B65}"/>
                </a:ext>
              </a:extLst>
            </p:cNvPr>
            <p:cNvSpPr/>
            <p:nvPr/>
          </p:nvSpPr>
          <p:spPr>
            <a:xfrm>
              <a:off x="6630117" y="3653424"/>
              <a:ext cx="3978757" cy="2363498"/>
            </a:xfrm>
            <a:prstGeom prst="roundRect">
              <a:avLst>
                <a:gd name="adj" fmla="val 0"/>
              </a:avLst>
            </a:prstGeom>
            <a:solidFill>
              <a:srgbClr val="3A30F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7CBD0ABA-5025-F1A8-5E52-7DBC26F25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2502" y="3881951"/>
              <a:ext cx="1233490" cy="1233490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3C5646E7-104D-8B5A-9887-9FC3C87AA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4650" y="3879184"/>
              <a:ext cx="1233490" cy="1233490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131D649C-2B17-E42C-BF52-CCF2A40ED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2299" y="5354679"/>
              <a:ext cx="619826" cy="40273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96A33F62-127F-1892-E582-FBD519DA6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7469" y="5354679"/>
              <a:ext cx="514116" cy="402730"/>
            </a:xfrm>
            <a:prstGeom prst="rect">
              <a:avLst/>
            </a:prstGeom>
          </p:spPr>
        </p:pic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1A54CB2F-FE59-D376-25D9-233F00CDA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723" y="3879184"/>
              <a:ext cx="1233490" cy="1233490"/>
            </a:xfrm>
            <a:prstGeom prst="rect">
              <a:avLst/>
            </a:prstGeom>
          </p:spPr>
        </p:pic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860F933F-B786-F346-AD82-767814F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0955" y="5167503"/>
              <a:ext cx="562523" cy="5625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7355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642</TotalTime>
  <Words>724</Words>
  <Application>Microsoft Office PowerPoint</Application>
  <PresentationFormat>Широкоэкранный</PresentationFormat>
  <Paragraphs>89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Open Sans</vt:lpstr>
      <vt:lpstr>Times New Roman</vt:lpstr>
      <vt:lpstr>Wingdings</vt:lpstr>
      <vt:lpstr>Тема Office</vt:lpstr>
      <vt:lpstr>Курсовой проект по дисциплине «Разработка программных модулей»  Тема: «Разработка и программная реализация модели персонажа игры» </vt:lpstr>
      <vt:lpstr>Введение</vt:lpstr>
      <vt:lpstr>1 Описание предметной области</vt:lpstr>
      <vt:lpstr>1.1 Аналоги разрабатываемого приложения</vt:lpstr>
      <vt:lpstr>Презентация PowerPoint</vt:lpstr>
      <vt:lpstr>Презентация PowerPoint</vt:lpstr>
      <vt:lpstr>2 Описание разработки приложения</vt:lpstr>
      <vt:lpstr>Презентация PowerPoint</vt:lpstr>
      <vt:lpstr>Презентация PowerPoint</vt:lpstr>
      <vt:lpstr>Презентация PowerPoint</vt:lpstr>
      <vt:lpstr>3 Тестирование и установка приложения</vt:lpstr>
      <vt:lpstr>Презентация PowerPoint</vt:lpstr>
      <vt:lpstr>Презентация PowerPoint</vt:lpstr>
      <vt:lpstr>Презентация PowerPoint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Коржилов</dc:creator>
  <cp:lastModifiedBy>Михаил Коржилов</cp:lastModifiedBy>
  <cp:revision>3</cp:revision>
  <dcterms:created xsi:type="dcterms:W3CDTF">2023-04-26T18:10:44Z</dcterms:created>
  <dcterms:modified xsi:type="dcterms:W3CDTF">2023-05-05T08:33:46Z</dcterms:modified>
</cp:coreProperties>
</file>

<file path=docProps/thumbnail.jpeg>
</file>